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6" r:id="rId13"/>
    <p:sldId id="277" r:id="rId14"/>
    <p:sldId id="27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8B379-1783-4E4C-8493-ECE756B193F4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6DA98-3DE9-4BEF-922B-04D0E3B63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268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1916832"/>
            <a:ext cx="698477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ЦЕНТР КРЕАТИВНОГО МЫШЛЕНИЯ </a:t>
            </a:r>
          </a:p>
          <a:p>
            <a:pPr algn="ctr"/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THINK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27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412776"/>
            <a:ext cx="77768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	На основании поручения Управления образования Карагандинской области в КГУ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Балхашский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колледж сервиса 30 октября 2020 года приказом №102 создан Центр креативного мышления 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Think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920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0"/>
            <a:ext cx="49330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771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0"/>
            <a:ext cx="757159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8958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071546"/>
            <a:ext cx="7791480" cy="5643602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3600" b="1" dirty="0" smtClean="0">
                <a:solidFill>
                  <a:schemeClr val="bg1"/>
                </a:solidFill>
              </a:rPr>
              <a:t>   </a:t>
            </a:r>
            <a:r>
              <a:rPr lang="ru-RU" sz="3600" b="1" dirty="0" smtClean="0">
                <a:solidFill>
                  <a:srgbClr val="FF0000"/>
                </a:solidFill>
              </a:rPr>
              <a:t>- </a:t>
            </a:r>
            <a:r>
              <a:rPr lang="ru-RU" b="1" i="1" dirty="0" smtClean="0">
                <a:solidFill>
                  <a:srgbClr val="FF0000"/>
                </a:solidFill>
              </a:rPr>
              <a:t>это совместная учебно-познавательная творческая или игровая деятельность студентов, имеющая общую цель , согласованные методы, способы деятельности, направленная на достижение общего результата деятельности.</a:t>
            </a:r>
          </a:p>
          <a:p>
            <a:pPr lvl="0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   Проектирование - это процесс создания проекта и его фиксация в какой либо внешне выраженной форме.</a:t>
            </a:r>
          </a:p>
          <a:p>
            <a:pPr>
              <a:buNone/>
            </a:pP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20042" cy="857256"/>
          </a:xfrm>
          <a:solidFill>
            <a:schemeClr val="tx2">
              <a:lumMod val="90000"/>
            </a:schemeClr>
          </a:solidFill>
          <a:ln w="57150"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990000"/>
                </a:solidFill>
                <a:latin typeface="Georgia" pitchFamily="18" charset="0"/>
              </a:rPr>
              <a:t>Образовательный проект   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142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7686700" cy="1357322"/>
          </a:xfrm>
          <a:solidFill>
            <a:schemeClr val="tx2">
              <a:lumMod val="90000"/>
            </a:schemeClr>
          </a:solidFill>
          <a:ln w="38100"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990000"/>
                </a:solidFill>
                <a:latin typeface="Georgia" pitchFamily="18" charset="0"/>
              </a:rPr>
              <a:t>Типология проектов по доминирующей </a:t>
            </a:r>
            <a:br>
              <a:rPr lang="ru-RU" sz="3200" b="1" dirty="0" smtClean="0">
                <a:solidFill>
                  <a:srgbClr val="990000"/>
                </a:solidFill>
                <a:latin typeface="Georgia" pitchFamily="18" charset="0"/>
              </a:rPr>
            </a:br>
            <a:r>
              <a:rPr lang="ru-RU" sz="3200" b="1" dirty="0" smtClean="0">
                <a:solidFill>
                  <a:srgbClr val="990000"/>
                </a:solidFill>
                <a:latin typeface="Georgia" pitchFamily="18" charset="0"/>
              </a:rPr>
              <a:t>в проекте деятельности</a:t>
            </a:r>
            <a:endParaRPr lang="ru-RU" sz="3200" b="1" dirty="0">
              <a:solidFill>
                <a:srgbClr val="990000"/>
              </a:solidFill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000100" y="1535113"/>
            <a:ext cx="3497288" cy="46512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Constantia" pitchFamily="18" charset="0"/>
              </a:rPr>
              <a:t>Тип проекта</a:t>
            </a:r>
            <a:endParaRPr lang="ru-RU" dirty="0">
              <a:solidFill>
                <a:srgbClr val="7030A0"/>
              </a:solidFill>
              <a:latin typeface="Constantia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1071538" y="1928802"/>
            <a:ext cx="3497288" cy="4625989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D60093"/>
                </a:solidFill>
                <a:latin typeface="Constantia" pitchFamily="18" charset="0"/>
              </a:rPr>
              <a:t>1.Исследовательский проект</a:t>
            </a:r>
          </a:p>
          <a:p>
            <a:pPr>
              <a:buNone/>
            </a:pPr>
            <a:endParaRPr lang="ru-RU" sz="2000" b="1" dirty="0" smtClean="0">
              <a:solidFill>
                <a:srgbClr val="7030A0"/>
              </a:solidFill>
              <a:latin typeface="Constantia" pitchFamily="18" charset="0"/>
            </a:endParaRPr>
          </a:p>
          <a:p>
            <a:pPr>
              <a:buNone/>
            </a:pPr>
            <a:endParaRPr lang="ru-RU" sz="2000" b="1" dirty="0" smtClean="0">
              <a:solidFill>
                <a:srgbClr val="7030A0"/>
              </a:solidFill>
              <a:latin typeface="Constantia" pitchFamily="18" charset="0"/>
            </a:endParaRPr>
          </a:p>
          <a:p>
            <a:pPr>
              <a:buNone/>
            </a:pPr>
            <a:endParaRPr lang="ru-RU" sz="2000" b="1" dirty="0" smtClean="0">
              <a:solidFill>
                <a:srgbClr val="7030A0"/>
              </a:solidFill>
              <a:latin typeface="Constantia" pitchFamily="18" charset="0"/>
            </a:endParaRPr>
          </a:p>
          <a:p>
            <a:pPr>
              <a:buNone/>
            </a:pPr>
            <a:r>
              <a:rPr lang="ru-RU" sz="2000" b="1" dirty="0" smtClean="0">
                <a:solidFill>
                  <a:srgbClr val="D60093"/>
                </a:solidFill>
                <a:latin typeface="Constantia" pitchFamily="18" charset="0"/>
              </a:rPr>
              <a:t>2. Творческий проект</a:t>
            </a:r>
          </a:p>
          <a:p>
            <a:pPr>
              <a:buNone/>
            </a:pPr>
            <a:endParaRPr lang="ru-RU" sz="2000" b="1" dirty="0" smtClean="0">
              <a:solidFill>
                <a:srgbClr val="7030A0"/>
              </a:solidFill>
              <a:latin typeface="Constantia" pitchFamily="18" charset="0"/>
            </a:endParaRPr>
          </a:p>
          <a:p>
            <a:pPr>
              <a:buNone/>
            </a:pPr>
            <a:endParaRPr lang="ru-RU" sz="2000" b="1" dirty="0" smtClean="0">
              <a:solidFill>
                <a:srgbClr val="7030A0"/>
              </a:solidFill>
              <a:latin typeface="Constantia" pitchFamily="18" charset="0"/>
            </a:endParaRPr>
          </a:p>
          <a:p>
            <a:pPr>
              <a:buNone/>
            </a:pPr>
            <a:endParaRPr lang="ru-RU" sz="2000" b="1" dirty="0" smtClean="0">
              <a:solidFill>
                <a:srgbClr val="7030A0"/>
              </a:solidFill>
              <a:latin typeface="Constantia" pitchFamily="18" charset="0"/>
            </a:endParaRPr>
          </a:p>
          <a:p>
            <a:pPr>
              <a:buNone/>
            </a:pPr>
            <a:r>
              <a:rPr lang="ru-RU" sz="2000" b="1" dirty="0" smtClean="0">
                <a:solidFill>
                  <a:srgbClr val="D60093"/>
                </a:solidFill>
                <a:latin typeface="Constantia" pitchFamily="18" charset="0"/>
              </a:rPr>
              <a:t>3. Ролевые и игровые проекты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393689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dirty="0" smtClean="0">
              <a:solidFill>
                <a:srgbClr val="FF0000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srgbClr val="FF0000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srgbClr val="FF0000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srgbClr val="990000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srgbClr val="990000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srgbClr val="990000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srgbClr val="990000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srgbClr val="990000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srgbClr val="990000"/>
              </a:solidFill>
              <a:latin typeface="Constantia" pitchFamily="18" charset="0"/>
            </a:endParaRPr>
          </a:p>
          <a:p>
            <a:pPr algn="ctr"/>
            <a:r>
              <a:rPr lang="ru-RU" sz="9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endParaRPr lang="ru-RU" sz="9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4357687" y="1928802"/>
            <a:ext cx="4329114" cy="4714908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ru-RU" sz="2000" b="1" dirty="0" smtClean="0">
                <a:solidFill>
                  <a:srgbClr val="15BB15"/>
                </a:solidFill>
                <a:latin typeface="Constantia" pitchFamily="18" charset="0"/>
              </a:rPr>
              <a:t>Получение научных знаний, обладающих признаками новизны и теоретической и практической значимости.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Constantia" pitchFamily="18" charset="0"/>
              </a:rPr>
              <a:t>Получение творческого продукта ( газета, альманах, видеоролик, праздник, экспедиция и др.)</a:t>
            </a:r>
          </a:p>
          <a:p>
            <a:r>
              <a:rPr lang="ru-RU" sz="2000" b="1" dirty="0" smtClean="0">
                <a:solidFill>
                  <a:srgbClr val="15BB15"/>
                </a:solidFill>
                <a:latin typeface="Constantia" pitchFamily="18" charset="0"/>
              </a:rPr>
              <a:t>Проектанты играют роли литературных героев, исторических или выдуманных персонажей, а результат проекта лишь намечается.</a:t>
            </a:r>
          </a:p>
          <a:p>
            <a:endParaRPr lang="ru-RU" sz="2000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u-RU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291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786742" cy="1439850"/>
          </a:xfrm>
          <a:blipFill>
            <a:blip r:embed="rId2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990000"/>
                </a:solidFill>
                <a:latin typeface="Georgia" pitchFamily="18" charset="0"/>
              </a:rPr>
              <a:t>Типология проектов по предметно-содержательной области</a:t>
            </a:r>
            <a:endParaRPr lang="ru-RU" sz="3200" dirty="0">
              <a:solidFill>
                <a:srgbClr val="990000"/>
              </a:solidFill>
              <a:latin typeface="Georgia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1538" y="1714487"/>
            <a:ext cx="3425850" cy="460387"/>
          </a:xfrm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Constantia" pitchFamily="18" charset="0"/>
              </a:rPr>
              <a:t>Тип проекта</a:t>
            </a:r>
            <a:endParaRPr lang="ru-RU" dirty="0">
              <a:solidFill>
                <a:srgbClr val="7030A0"/>
              </a:solidFill>
              <a:latin typeface="Constantia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71538" y="2174875"/>
            <a:ext cx="3425850" cy="3951288"/>
          </a:xfrm>
          <a:blipFill>
            <a:blip r:embed="rId4" cstate="print"/>
            <a:tile tx="0" ty="0" sx="100000" sy="100000" flip="none" algn="tl"/>
          </a:blipFill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Constantia" pitchFamily="18" charset="0"/>
              </a:rPr>
              <a:t>1. Проект с открытой координацией.</a:t>
            </a:r>
          </a:p>
          <a:p>
            <a:endParaRPr lang="ru-RU" b="1" dirty="0" smtClean="0">
              <a:solidFill>
                <a:schemeClr val="bg1"/>
              </a:solidFill>
              <a:latin typeface="Constantia" pitchFamily="18" charset="0"/>
            </a:endParaRPr>
          </a:p>
          <a:p>
            <a:endParaRPr lang="ru-RU" b="1" dirty="0" smtClean="0">
              <a:solidFill>
                <a:schemeClr val="bg1"/>
              </a:solidFill>
              <a:latin typeface="Constantia" pitchFamily="18" charset="0"/>
            </a:endParaRPr>
          </a:p>
          <a:p>
            <a:endParaRPr lang="ru-RU" b="1" dirty="0" smtClean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Constantia" pitchFamily="18" charset="0"/>
              </a:rPr>
              <a:t>2. Проект со скрытой координацией</a:t>
            </a:r>
            <a:endParaRPr lang="ru-RU" b="1" dirty="0">
              <a:solidFill>
                <a:srgbClr val="002060"/>
              </a:solidFill>
              <a:latin typeface="Constantia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785925"/>
            <a:ext cx="4041775" cy="388949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Constantia" pitchFamily="18" charset="0"/>
              </a:rPr>
              <a:t>Цель</a:t>
            </a:r>
            <a:endParaRPr lang="ru-RU" dirty="0">
              <a:solidFill>
                <a:srgbClr val="7030A0"/>
              </a:solidFill>
              <a:latin typeface="Constantia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468835"/>
          </a:xfrm>
          <a:blipFill>
            <a:blip r:embed="rId4" cstate="print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15BB15"/>
                </a:solidFill>
                <a:latin typeface="Constantia" pitchFamily="18" charset="0"/>
              </a:rPr>
              <a:t>Деятельность организуется </a:t>
            </a:r>
            <a:r>
              <a:rPr lang="ru-RU" b="1" dirty="0" smtClean="0">
                <a:solidFill>
                  <a:schemeClr val="bg1"/>
                </a:solidFill>
                <a:latin typeface="Constantia" pitchFamily="18" charset="0"/>
              </a:rPr>
              <a:t>, </a:t>
            </a:r>
            <a:r>
              <a:rPr lang="ru-RU" b="1" dirty="0" smtClean="0">
                <a:solidFill>
                  <a:srgbClr val="7030A0"/>
                </a:solidFill>
                <a:latin typeface="Constantia" pitchFamily="18" charset="0"/>
              </a:rPr>
              <a:t>контролируется  и направляется координатором.</a:t>
            </a:r>
          </a:p>
          <a:p>
            <a:r>
              <a:rPr lang="ru-RU" b="1" dirty="0" smtClean="0">
                <a:solidFill>
                  <a:srgbClr val="15BB15"/>
                </a:solidFill>
                <a:latin typeface="Constantia" pitchFamily="18" charset="0"/>
              </a:rPr>
              <a:t>Координатор явно не обнаруживает </a:t>
            </a:r>
            <a:r>
              <a:rPr lang="ru-RU" b="1" dirty="0" smtClean="0">
                <a:solidFill>
                  <a:srgbClr val="7030A0"/>
                </a:solidFill>
                <a:latin typeface="Constantia" pitchFamily="18" charset="0"/>
              </a:rPr>
              <a:t>функции организации и контроля, а выступает полноправным участником проекта</a:t>
            </a:r>
            <a:r>
              <a:rPr lang="ru-RU" dirty="0" smtClean="0">
                <a:solidFill>
                  <a:srgbClr val="7030A0"/>
                </a:solidFill>
              </a:rPr>
              <a:t>.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713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1143000"/>
          </a:xfrm>
          <a:blipFill>
            <a:blip r:embed="rId2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3200" b="1" dirty="0" smtClean="0">
                <a:solidFill>
                  <a:srgbClr val="990000"/>
                </a:solidFill>
                <a:latin typeface="Georgia" pitchFamily="18" charset="0"/>
              </a:rPr>
              <a:t>Типология проектов по количеству участников</a:t>
            </a:r>
            <a:endParaRPr lang="ru-RU" sz="3200" b="1" dirty="0">
              <a:solidFill>
                <a:srgbClr val="990000"/>
              </a:solidFill>
              <a:latin typeface="Georgia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2976" y="1571612"/>
            <a:ext cx="3497288" cy="822317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rmAutofit fontScale="25000" lnSpcReduction="20000"/>
          </a:bodyPr>
          <a:lstStyle/>
          <a:p>
            <a:endParaRPr lang="ru-RU" dirty="0" smtClean="0">
              <a:solidFill>
                <a:srgbClr val="C00000"/>
              </a:solidFill>
            </a:endParaRPr>
          </a:p>
          <a:p>
            <a:endParaRPr lang="ru-RU" dirty="0" smtClean="0">
              <a:solidFill>
                <a:srgbClr val="C00000"/>
              </a:solidFill>
            </a:endParaRPr>
          </a:p>
          <a:p>
            <a:pPr algn="ctr"/>
            <a:r>
              <a:rPr lang="ru-RU" sz="9600" dirty="0" smtClean="0">
                <a:solidFill>
                  <a:srgbClr val="7030A0"/>
                </a:solidFill>
                <a:latin typeface="Constantia" pitchFamily="18" charset="0"/>
              </a:rPr>
              <a:t>Индивидуальный</a:t>
            </a:r>
          </a:p>
          <a:p>
            <a:pPr algn="ctr"/>
            <a:r>
              <a:rPr lang="ru-RU" sz="9600" dirty="0" smtClean="0">
                <a:solidFill>
                  <a:srgbClr val="7030A0"/>
                </a:solidFill>
                <a:latin typeface="Constantia" pitchFamily="18" charset="0"/>
              </a:rPr>
              <a:t> проект</a:t>
            </a:r>
            <a:endParaRPr lang="ru-RU" sz="9600" dirty="0">
              <a:solidFill>
                <a:srgbClr val="7030A0"/>
              </a:solidFill>
              <a:latin typeface="Constantia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71538" y="2428868"/>
            <a:ext cx="3571900" cy="3714776"/>
          </a:xfrm>
          <a:blipFill>
            <a:blip r:embed="rId4" cstate="print"/>
            <a:tile tx="0" ty="0" sx="100000" sy="100000" flip="none" algn="tl"/>
          </a:blipFill>
        </p:spPr>
        <p:txBody>
          <a:bodyPr/>
          <a:lstStyle/>
          <a:p>
            <a:endParaRPr lang="ru-RU" b="1" dirty="0" smtClean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Constantia" pitchFamily="18" charset="0"/>
              </a:rPr>
              <a:t>Разработчик проекта является его единственным участником</a:t>
            </a:r>
            <a:endParaRPr lang="ru-RU" b="1" dirty="0">
              <a:solidFill>
                <a:srgbClr val="002060"/>
              </a:solidFill>
              <a:latin typeface="Constantia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71612"/>
            <a:ext cx="4041775" cy="785817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Групповой 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</a:rPr>
              <a:t>проект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57431"/>
            <a:ext cx="4041775" cy="3768732"/>
          </a:xfrm>
          <a:blipFill>
            <a:blip r:embed="rId4" cstate="print"/>
            <a:tile tx="0" ty="0" sx="100000" sy="100000" flip="none" algn="tl"/>
          </a:blipFill>
        </p:spPr>
        <p:txBody>
          <a:bodyPr/>
          <a:lstStyle/>
          <a:p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Два и более участника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383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643866" cy="1143000"/>
          </a:xfrm>
          <a:blipFill>
            <a:blip r:embed="rId2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990000"/>
                </a:solidFill>
                <a:latin typeface="Constantia" pitchFamily="18" charset="0"/>
              </a:rPr>
              <a:t>По продолжительности выполнения проекты бывают :</a:t>
            </a:r>
            <a:endParaRPr lang="ru-RU" sz="3200" b="1" dirty="0">
              <a:solidFill>
                <a:srgbClr val="990000"/>
              </a:solidFill>
              <a:latin typeface="Constantia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2976" y="1535113"/>
            <a:ext cx="3354412" cy="639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71538" y="1428736"/>
            <a:ext cx="3571900" cy="51435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solidFill>
                  <a:srgbClr val="990000"/>
                </a:solidFill>
              </a:rPr>
              <a:t>1</a:t>
            </a:r>
            <a:r>
              <a:rPr lang="ru-RU" b="1" dirty="0" smtClean="0">
                <a:solidFill>
                  <a:schemeClr val="bg1"/>
                </a:solidFill>
              </a:rPr>
              <a:t>. </a:t>
            </a:r>
            <a:r>
              <a:rPr lang="ru-RU" b="1" dirty="0" smtClean="0">
                <a:solidFill>
                  <a:srgbClr val="990000"/>
                </a:solidFill>
              </a:rPr>
              <a:t>Мини – проект </a:t>
            </a:r>
            <a:r>
              <a:rPr lang="ru-RU" b="1" dirty="0" smtClean="0">
                <a:solidFill>
                  <a:schemeClr val="bg1"/>
                </a:solidFill>
              </a:rPr>
              <a:t>, укладывающийся в одно занятие или являющееся фрагментом учебного занятия.</a:t>
            </a:r>
          </a:p>
          <a:p>
            <a:r>
              <a:rPr lang="ru-RU" b="1" dirty="0" smtClean="0">
                <a:solidFill>
                  <a:srgbClr val="990000"/>
                </a:solidFill>
              </a:rPr>
              <a:t>2</a:t>
            </a:r>
            <a:r>
              <a:rPr lang="ru-RU" b="1" dirty="0" smtClean="0">
                <a:solidFill>
                  <a:schemeClr val="bg1"/>
                </a:solidFill>
              </a:rPr>
              <a:t>. </a:t>
            </a:r>
            <a:r>
              <a:rPr lang="ru-RU" b="1" dirty="0" smtClean="0">
                <a:solidFill>
                  <a:srgbClr val="990000"/>
                </a:solidFill>
              </a:rPr>
              <a:t>Краткосрочные</a:t>
            </a:r>
            <a:r>
              <a:rPr lang="ru-RU" b="1" dirty="0" smtClean="0">
                <a:solidFill>
                  <a:schemeClr val="bg1"/>
                </a:solidFill>
              </a:rPr>
              <a:t> проекты, охватывающие 5-6 учебных занятий.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28736"/>
            <a:ext cx="4213255" cy="51435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solidFill>
                  <a:srgbClr val="990000"/>
                </a:solidFill>
              </a:rPr>
              <a:t>3.Долгосрочные</a:t>
            </a:r>
            <a:r>
              <a:rPr lang="ru-RU" b="1" dirty="0" smtClean="0">
                <a:solidFill>
                  <a:schemeClr val="bg1"/>
                </a:solidFill>
              </a:rPr>
              <a:t> , реализуемые в течение нескольких месяцев.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050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571612"/>
            <a:ext cx="7791480" cy="500066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lvl="0">
              <a:buNone/>
            </a:pPr>
            <a:endParaRPr lang="ru-RU" sz="2400" b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2400" b="1" i="1" dirty="0" smtClean="0"/>
              <a:t> </a:t>
            </a:r>
            <a:r>
              <a:rPr lang="ru-RU" sz="2400" b="1" i="1" dirty="0" smtClean="0">
                <a:solidFill>
                  <a:srgbClr val="15BB15"/>
                </a:solidFill>
              </a:rPr>
              <a:t>Наличие значимой</a:t>
            </a:r>
            <a:r>
              <a:rPr lang="ru-RU" sz="2400" b="1" i="1" dirty="0" smtClean="0">
                <a:solidFill>
                  <a:srgbClr val="002060"/>
                </a:solidFill>
              </a:rPr>
              <a:t> в исследовательском, творческом значении проблемы.</a:t>
            </a:r>
          </a:p>
          <a:p>
            <a:pPr>
              <a:buFont typeface="Wingdings" pitchFamily="2" charset="2"/>
              <a:buChar char="§"/>
            </a:pPr>
            <a:r>
              <a:rPr lang="ru-RU" sz="2400" b="1" i="1" dirty="0" smtClean="0">
                <a:solidFill>
                  <a:srgbClr val="15BB15"/>
                </a:solidFill>
              </a:rPr>
              <a:t>Значимост</a:t>
            </a:r>
            <a:r>
              <a:rPr lang="ru-RU" sz="2400" b="1" i="1" dirty="0" smtClean="0">
                <a:solidFill>
                  <a:srgbClr val="002060"/>
                </a:solidFill>
              </a:rPr>
              <a:t>ь(теоретическая, познавательная, практическая)предполагаемых результатов.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 </a:t>
            </a:r>
            <a:r>
              <a:rPr lang="ru-RU" sz="2400" b="1" i="1" dirty="0" smtClean="0">
                <a:solidFill>
                  <a:srgbClr val="15BB15"/>
                </a:solidFill>
              </a:rPr>
              <a:t>Самостоятельная</a:t>
            </a:r>
            <a:r>
              <a:rPr lang="ru-RU" sz="2400" b="1" i="1" dirty="0" smtClean="0">
                <a:solidFill>
                  <a:srgbClr val="002060"/>
                </a:solidFill>
              </a:rPr>
              <a:t>(индивидуальная, парная, групповая) деятельность участников проекта.</a:t>
            </a:r>
          </a:p>
          <a:p>
            <a:r>
              <a:rPr lang="ru-RU" sz="2400" b="1" i="1" dirty="0" smtClean="0">
                <a:solidFill>
                  <a:srgbClr val="15BB15"/>
                </a:solidFill>
              </a:rPr>
              <a:t>Структурирование</a:t>
            </a:r>
            <a:r>
              <a:rPr lang="ru-RU" sz="2400" b="1" i="1" dirty="0" smtClean="0">
                <a:solidFill>
                  <a:srgbClr val="002060"/>
                </a:solidFill>
              </a:rPr>
              <a:t> содержательной части проекта с указанием поэтапных результатов.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Использование исследовательских методов.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91480" cy="1309710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990000"/>
                </a:solidFill>
                <a:latin typeface="Georgia" pitchFamily="18" charset="0"/>
              </a:rPr>
              <a:t>Основные требования к использованию метода проектов</a:t>
            </a:r>
            <a:endParaRPr lang="ru-RU" sz="3200" b="1" dirty="0">
              <a:solidFill>
                <a:srgbClr val="99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766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357298"/>
            <a:ext cx="7791480" cy="5286412"/>
          </a:xfrm>
          <a:blipFill>
            <a:blip r:embed="rId2" cstate="print"/>
            <a:tile tx="0" ty="0" sx="100000" sy="100000" flip="none" algn="tl"/>
          </a:blipFill>
        </p:spPr>
        <p:txBody>
          <a:bodyPr numCol="2"/>
          <a:lstStyle/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7030A0"/>
                </a:solidFill>
              </a:rPr>
              <a:t>Формулировка темы проекта.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7030A0"/>
                </a:solidFill>
              </a:rPr>
              <a:t>Определение объекта(что необходимо изучить) и предмета(под каким углом зрения?)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7030A0"/>
                </a:solidFill>
              </a:rPr>
              <a:t>Определение проблемы и вытекающей из него цели (создание (разработка, оформление, изготовление, конструирование)проектного продукта.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7030A0"/>
                </a:solidFill>
              </a:rPr>
              <a:t>Определение задач исследования(что нужно сделать , чтобы достичь цели исследования).</a:t>
            </a:r>
          </a:p>
          <a:p>
            <a:pPr>
              <a:buFont typeface="Arial" pitchFamily="34" charset="0"/>
              <a:buChar char="•"/>
            </a:pPr>
            <a:endParaRPr lang="ru-RU" sz="1800" dirty="0" smtClean="0">
              <a:solidFill>
                <a:srgbClr val="7030A0"/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sz="1800" dirty="0" smtClean="0">
              <a:solidFill>
                <a:srgbClr val="7030A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7030A0"/>
                </a:solidFill>
              </a:rPr>
              <a:t>Выдвижение гипотезы (предположения их решения).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7030A0"/>
                </a:solidFill>
              </a:rPr>
              <a:t>Обсуждение методов исследования.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7030A0"/>
                </a:solidFill>
              </a:rPr>
              <a:t>Обсуждение способов оформления результатов проекта.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7030A0"/>
                </a:solidFill>
              </a:rPr>
              <a:t>Сбор, систематизация  и анализ полученных данных.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7030A0"/>
                </a:solidFill>
              </a:rPr>
              <a:t>Подведение итогов, оформление результатов и их презентация.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7030A0"/>
                </a:solidFill>
              </a:rPr>
              <a:t>Формулирование выводов и выдвижение новых проблем.</a:t>
            </a:r>
          </a:p>
          <a:p>
            <a:pPr>
              <a:buFont typeface="Arial" pitchFamily="34" charset="0"/>
              <a:buChar char="•"/>
            </a:pP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20042" cy="1143008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3200" b="1" dirty="0" smtClean="0">
                <a:solidFill>
                  <a:srgbClr val="990000"/>
                </a:solidFill>
                <a:latin typeface="Georgia" pitchFamily="18" charset="0"/>
              </a:rPr>
              <a:t>Этапы проектной деятельност</a:t>
            </a:r>
            <a:r>
              <a:rPr lang="ru-RU" sz="3200" b="1" dirty="0" smtClean="0">
                <a:solidFill>
                  <a:srgbClr val="C00000"/>
                </a:solidFill>
                <a:latin typeface="Georgia" pitchFamily="18" charset="0"/>
              </a:rPr>
              <a:t>и</a:t>
            </a:r>
            <a:endParaRPr lang="ru-RU" sz="3200" b="1" dirty="0">
              <a:solidFill>
                <a:srgbClr val="C0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178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643050"/>
            <a:ext cx="7720042" cy="50006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numCol="2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название проекта;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название учебного заведения;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сведения о руководителе и исполнителе проекта;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цель и задачи проекта;</a:t>
            </a:r>
          </a:p>
          <a:p>
            <a:pPr>
              <a:buFont typeface="Wingdings" pitchFamily="2" charset="2"/>
              <a:buChar char="Ø"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учебная дисциплина;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название профессии (специальности);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актуальность и значимость проекта;</a:t>
            </a:r>
          </a:p>
          <a:p>
            <a:pPr>
              <a:buFont typeface="Wingdings" pitchFamily="2" charset="2"/>
              <a:buChar char="Ø"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20042" cy="1309710"/>
          </a:xfrm>
          <a:blipFill>
            <a:blip r:embed="rId2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b="1" dirty="0" smtClean="0">
                <a:solidFill>
                  <a:srgbClr val="7030A0"/>
                </a:solidFill>
                <a:latin typeface="Georgia" pitchFamily="18" charset="0"/>
              </a:rPr>
              <a:t>Паспорт проекта содержит:</a:t>
            </a:r>
            <a:endParaRPr lang="ru-RU" sz="3200" b="1" dirty="0">
              <a:solidFill>
                <a:srgbClr val="7030A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968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571612"/>
            <a:ext cx="7791480" cy="500066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Паспорт проекта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Собранная информация по теме проекта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Записи идей, гипотез, решений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Результаты исследования в таблицах, графиках, диаграммах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Отчеты о совещаниях проектных групп, проведенных дискуссиях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Промежуточные отчеты группы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Эскизы, чертежи, наброски и другие рабочие материалы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715304" cy="1357322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3200" b="1" dirty="0" smtClean="0">
                <a:solidFill>
                  <a:srgbClr val="7030A0"/>
                </a:solidFill>
                <a:latin typeface="Georgia" pitchFamily="18" charset="0"/>
              </a:rPr>
              <a:t>Проектная папка</a:t>
            </a:r>
            <a:endParaRPr lang="ru-RU" sz="3200" b="1" dirty="0">
              <a:solidFill>
                <a:srgbClr val="7030A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218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643050"/>
            <a:ext cx="7720042" cy="50006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numCol="2"/>
          <a:lstStyle/>
          <a:p>
            <a:r>
              <a:rPr lang="ru-RU" sz="2800" dirty="0" err="1" smtClean="0">
                <a:solidFill>
                  <a:srgbClr val="002060"/>
                </a:solidFill>
                <a:latin typeface="Georgia" pitchFamily="18" charset="0"/>
              </a:rPr>
              <a:t>веб</a:t>
            </a:r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 – сайта;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атласа ;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видео –фильма, видео – клипа;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коллекции;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дизайн – макета;</a:t>
            </a:r>
          </a:p>
          <a:p>
            <a:r>
              <a:rPr lang="ru-RU" sz="2800" dirty="0" err="1" smtClean="0">
                <a:solidFill>
                  <a:srgbClr val="002060"/>
                </a:solidFill>
                <a:latin typeface="Georgia" pitchFamily="18" charset="0"/>
              </a:rPr>
              <a:t>мультимедийного</a:t>
            </a:r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 продукта;</a:t>
            </a:r>
          </a:p>
          <a:p>
            <a:endParaRPr lang="ru-RU" sz="2800" dirty="0" smtClean="0">
              <a:solidFill>
                <a:srgbClr val="002060"/>
              </a:solidFill>
              <a:latin typeface="Georgia" pitchFamily="18" charset="0"/>
            </a:endParaRPr>
          </a:p>
          <a:p>
            <a:pPr>
              <a:buNone/>
            </a:pPr>
            <a:endParaRPr lang="ru-RU" sz="2800" dirty="0" smtClean="0">
              <a:solidFill>
                <a:srgbClr val="002060"/>
              </a:solidFill>
              <a:latin typeface="Georgia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письма, публикации;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путеводителя ; рекламного проспекта;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серии иллюстраций;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справочника, словаря, дневника путешествий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91480" cy="1357322"/>
          </a:xfrm>
          <a:blipFill>
            <a:blip r:embed="rId2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  <a:latin typeface="Georgia" pitchFamily="18" charset="0"/>
              </a:rPr>
              <a:t>Конечный продукт проекта может быть представлен в виде :</a:t>
            </a:r>
            <a:endParaRPr lang="ru-RU" sz="3200" b="1" dirty="0">
              <a:solidFill>
                <a:srgbClr val="7030A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728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7</TotalTime>
  <Words>445</Words>
  <Application>Microsoft Office PowerPoint</Application>
  <PresentationFormat>Экран (4:3)</PresentationFormat>
  <Paragraphs>108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Твердый переплет</vt:lpstr>
      <vt:lpstr>Презентация PowerPoint</vt:lpstr>
      <vt:lpstr>Презентация PowerPoint</vt:lpstr>
      <vt:lpstr>Презентация PowerPoint</vt:lpstr>
      <vt:lpstr>Презентация PowerPoint</vt:lpstr>
      <vt:lpstr> Образовательный проект    </vt:lpstr>
      <vt:lpstr>Типология проектов по доминирующей  в проекте деятельности</vt:lpstr>
      <vt:lpstr>Типология проектов по предметно-содержательной области</vt:lpstr>
      <vt:lpstr>Типология проектов по количеству участников</vt:lpstr>
      <vt:lpstr>По продолжительности выполнения проекты бывают :</vt:lpstr>
      <vt:lpstr>Основные требования к использованию метода проектов</vt:lpstr>
      <vt:lpstr>Этапы проектной деятельности</vt:lpstr>
      <vt:lpstr>Паспорт проекта содержит:</vt:lpstr>
      <vt:lpstr>Проектная папка</vt:lpstr>
      <vt:lpstr>Конечный продукт проекта может быть представлен в виде 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</cp:revision>
  <dcterms:created xsi:type="dcterms:W3CDTF">2020-11-04T04:59:25Z</dcterms:created>
  <dcterms:modified xsi:type="dcterms:W3CDTF">2020-11-04T05:17:47Z</dcterms:modified>
</cp:coreProperties>
</file>